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C31"/>
    <a:srgbClr val="701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726"/>
  </p:normalViewPr>
  <p:slideViewPr>
    <p:cSldViewPr snapToGrid="0" snapToObjects="1">
      <p:cViewPr varScale="1">
        <p:scale>
          <a:sx d="100" n="165"/>
          <a:sy d="100" n="165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2" y="56568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4605"/>
            <a:ext cx="9089756" cy="3914289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514350" indent="-284163">
              <a:spcBef>
                <a:spcPts val="0"/>
              </a:spcBef>
              <a:tabLst/>
              <a:defRPr sz="1600"/>
            </a:lvl2pPr>
            <a:lvl3pPr marL="692150" indent="-177800">
              <a:spcBef>
                <a:spcPts val="0"/>
              </a:spcBef>
              <a:tabLst/>
              <a:defRPr sz="1400"/>
            </a:lvl3pPr>
            <a:lvl4pPr marL="914400" indent="-222250">
              <a:spcBef>
                <a:spcPts val="0"/>
              </a:spcBef>
              <a:tabLst/>
              <a:defRPr sz="1400"/>
            </a:lvl4pPr>
            <a:lvl5pPr marL="1146175" indent="-231775">
              <a:spcBef>
                <a:spcPts val="0"/>
              </a:spcBef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1556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64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>
            <a:lvl1pPr algn="l">
              <a:defRPr b="0">
                <a:solidFill>
                  <a:srgbClr val="FDCC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" y="662663"/>
            <a:ext cx="6010759" cy="4480837"/>
          </a:xfrm>
        </p:spPr>
        <p:txBody>
          <a:bodyPr>
            <a:normAutofit/>
          </a:bodyPr>
          <a:lstStyle>
            <a:lvl1pPr marL="230188" indent="-230188">
              <a:tabLst/>
              <a:defRPr sz="1800"/>
            </a:lvl1pPr>
            <a:lvl2pPr marL="460375" indent="-230188">
              <a:tabLst/>
              <a:defRPr sz="1600"/>
            </a:lvl2pPr>
            <a:lvl3pPr marL="630238" indent="-169863">
              <a:tabLst/>
              <a:defRPr sz="1400"/>
            </a:lvl3pPr>
            <a:lvl4pPr marL="914400" indent="-284163">
              <a:tabLst/>
              <a:defRPr sz="1400"/>
            </a:lvl4pPr>
            <a:lvl5pPr marL="1146175" indent="-231775">
              <a:tabLst/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9580" y="662664"/>
            <a:ext cx="2790986" cy="4480836"/>
          </a:xfrm>
        </p:spPr>
        <p:txBody>
          <a:bodyPr>
            <a:normAutofit/>
          </a:bodyPr>
          <a:lstStyle>
            <a:lvl1pPr marL="342900" indent="-3429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7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7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30188" lvl="0" indent="-230188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460375" lvl="1" indent="-230188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Second level</a:t>
            </a:r>
          </a:p>
          <a:p>
            <a:pPr marL="630238" lvl="2" indent="-169863" algn="l" defTabSz="342900" rtl="0" eaLnBrk="1" latinLnBrk="0" hangingPunct="1">
              <a:spcBef>
                <a:spcPct val="20000"/>
              </a:spcBef>
              <a:buFont typeface="Arial"/>
              <a:buChar char="•"/>
              <a:tabLst/>
            </a:pPr>
            <a:r>
              <a:rPr lang="en-US" dirty="0"/>
              <a:t>Third level</a:t>
            </a:r>
          </a:p>
          <a:p>
            <a:pPr marL="914400" lvl="3" indent="-284163" algn="l" defTabSz="342900" rtl="0" eaLnBrk="1" latinLnBrk="0" hangingPunct="1">
              <a:spcBef>
                <a:spcPct val="20000"/>
              </a:spcBef>
              <a:buFont typeface="Arial"/>
              <a:buChar char="–"/>
              <a:tabLst/>
            </a:pPr>
            <a:r>
              <a:rPr lang="en-US" dirty="0"/>
              <a:t>Fourth level</a:t>
            </a:r>
          </a:p>
          <a:p>
            <a:pPr marL="1146175" lvl="4" indent="-231775" algn="l" defTabSz="342900" rtl="0" eaLnBrk="1" latinLnBrk="0" hangingPunct="1">
              <a:spcBef>
                <a:spcPct val="20000"/>
              </a:spcBef>
              <a:buFont typeface="Arial"/>
              <a:buChar char="»"/>
              <a:tabLst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1" y="802623"/>
            <a:ext cx="4435799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201" y="1282444"/>
            <a:ext cx="4435799" cy="3305054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3514" y="82338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514" y="1303210"/>
            <a:ext cx="4041775" cy="3284288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 anchor="t" anchorCtr="0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60804"/>
            <a:ext cx="5238426" cy="38064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960803"/>
            <a:ext cx="354136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0" y="102393"/>
            <a:ext cx="8934774" cy="582780"/>
          </a:xfrm>
          <a:prstGeom prst="rect">
            <a:avLst/>
          </a:prstGeom>
          <a:solidFill>
            <a:srgbClr val="70121D"/>
          </a:solidFill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7489" y="781696"/>
            <a:ext cx="8934773" cy="391428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kern="1200" sz="2800">
          <a:solidFill>
            <a:srgbClr val="FDCC3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ts val="0"/>
        </a:spcBef>
        <a:buFont typeface="Arial"/>
        <a:buChar char="•"/>
        <a:defRPr b="0"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ts val="0"/>
        </a:spcBef>
        <a:buFont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ts val="0"/>
        </a:spcBef>
        <a:buFont typeface="Arial"/>
        <a:buChar char="–"/>
        <a:defRPr kern="1200" sz="16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ts val="0"/>
        </a:spcBef>
        <a:buFont typeface="Arial"/>
        <a:buChar char="»"/>
        <a:defRPr kern="1200" sz="16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65688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08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55722" y="565689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Strengthening 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Good design:</a:t>
            </a:r>
            <a:r>
              <a:rPr/>
              <a:t> Stronger inference from natural experiments</a:t>
            </a:r>
          </a:p>
          <a:p>
            <a:pPr lvl="0"/>
            <a:r>
              <a:rPr/>
              <a:t>Reduce confounding (select plots similar in relevant ways)</a:t>
            </a:r>
          </a:p>
          <a:p>
            <a:pPr lvl="0"/>
            <a:r>
              <a:rPr/>
              <a:t>Adjust for confounding (measure relevant covariates)</a:t>
            </a:r>
          </a:p>
          <a:p>
            <a:pPr lvl="0"/>
            <a:r>
              <a:rPr/>
              <a:t>Identify and measure potential confounding variables</a:t>
            </a:r>
          </a:p>
        </p:txBody>
      </p:sp>
      <p:pic>
        <p:nvPicPr>
          <p:cNvPr descr="images/clipboard-39398612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66800"/>
            <a:ext cx="27813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2: Pine Needle Natural Experiment Design</a:t>
            </a:r>
          </a:p>
          <a:p>
            <a:pPr lvl="0" indent="0" marL="1270000">
              <a:buNone/>
            </a:pPr>
            <a:r>
              <a:rPr sz="2000"/>
              <a:t>Suppose we want to investigate whether wind exposure affects pine needle length across our campus. We decide to pick exposed sheltered locations. What sort of design would we conduct?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simulate some pine needle data from exposed and sheltered locations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"exposed"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sheltered_locations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location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paste0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wind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"sheltered"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length_mm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tree_id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fake_pine_data &lt;- </a:t>
            </a:r>
            <a:r>
              <a:rPr>
                <a:solidFill>
                  <a:srgbClr val="4758AB"/>
                </a:solidFill>
                <a:latin typeface="Courier"/>
              </a:rPr>
              <a:t>rbind</a:t>
            </a:r>
            <a:r>
              <a:rPr>
                <a:solidFill>
                  <a:srgbClr val="003B4F"/>
                </a:solidFill>
                <a:latin typeface="Courier"/>
              </a:rPr>
              <a:t>(exposed_locations, sheltered_locations)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View the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fake_pine_data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(wind, length_mm,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wind))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  <a:p>
            <a:pPr lvl="0" indent="0" marL="1270000">
              <a:buNone/>
            </a:pPr>
            <a:r>
              <a:rPr sz="2000"/>
              <a:t>In small groups, discuss:</a:t>
            </a:r>
          </a:p>
          <a:p>
            <a:pPr lvl="0" indent="-342900" marL="342900">
              <a:buAutoNum type="arabicPeriod"/>
            </a:pPr>
            <a:r>
              <a:rPr sz="2000"/>
              <a:t>What confounding variables might affect this natural experiment?</a:t>
            </a:r>
          </a:p>
          <a:p>
            <a:pPr lvl="0" indent="-342900" marL="342900">
              <a:buAutoNum type="arabicPeriod"/>
            </a:pPr>
            <a:r>
              <a:rPr sz="2000"/>
              <a:t>How would you design a study to reduce these confounding effects?</a:t>
            </a:r>
          </a:p>
          <a:p>
            <a:pPr lvl="0" indent="-342900" marL="342900">
              <a:buAutoNum type="arabicPeriod"/>
            </a:pPr>
            <a:r>
              <a:rPr sz="2000"/>
              <a:t>What data would you collect besides needle length?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Manipulative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Experimenter directly manipulates predictor variable and measures response</a:t>
            </a:r>
          </a:p>
          <a:p>
            <a:pPr lvl="0" indent="0" marL="0">
              <a:buNone/>
            </a:pPr>
            <a:r>
              <a:rPr/>
              <a:t>Randomized, controlled trials: gold standard</a:t>
            </a:r>
          </a:p>
          <a:p>
            <a:pPr lvl="0" indent="0" marL="0">
              <a:buNone/>
            </a:pPr>
            <a:r>
              <a:rPr b="1"/>
              <a:t>Challenges:</a:t>
            </a:r>
          </a:p>
          <a:p>
            <a:pPr lvl="0"/>
            <a:r>
              <a:rPr/>
              <a:t>Often restricted to small “plots”; scale-replication tradeoff</a:t>
            </a:r>
          </a:p>
          <a:p>
            <a:pPr lvl="0"/>
            <a:r>
              <a:rPr/>
              <a:t>Often restricted to small, short-lived organisms</a:t>
            </a:r>
          </a:p>
          <a:p>
            <a:pPr lvl="0"/>
            <a:r>
              <a:rPr/>
              <a:t>Often limited to small number of treatments; treatment-replication tradeoff</a:t>
            </a:r>
          </a:p>
          <a:p>
            <a:pPr lvl="0"/>
            <a:r>
              <a:rPr/>
              <a:t>Still requires </a:t>
            </a:r>
            <a:r>
              <a:rPr b="1"/>
              <a:t>careful control of confounding!</a:t>
            </a:r>
          </a:p>
        </p:txBody>
      </p:sp>
      <p:pic>
        <p:nvPicPr>
          <p:cNvPr descr="images/clipboard-16086221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Experimental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problem of study design &amp; interpretation: </a:t>
            </a:r>
            <a:r>
              <a:rPr b="1"/>
              <a:t>confounding</a:t>
            </a:r>
          </a:p>
          <a:p>
            <a:pPr lvl="0"/>
            <a:r>
              <a:rPr/>
              <a:t>Is the result due to X or other factors?</a:t>
            </a:r>
          </a:p>
          <a:p>
            <a:pPr lvl="0" indent="0" marL="0">
              <a:buNone/>
            </a:pPr>
            <a:r>
              <a:rPr/>
              <a:t>Good study design seeks to eliminate confounding through:</a:t>
            </a:r>
          </a:p>
          <a:p>
            <a:pPr lvl="0"/>
            <a:r>
              <a:rPr/>
              <a:t>Replication</a:t>
            </a:r>
          </a:p>
          <a:p>
            <a:pPr lvl="0"/>
            <a:r>
              <a:rPr/>
              <a:t>Randomization</a:t>
            </a:r>
          </a:p>
          <a:p>
            <a:pPr lvl="0"/>
            <a:r>
              <a:rPr/>
              <a:t>Controls</a:t>
            </a:r>
          </a:p>
          <a:p>
            <a:pPr lvl="0"/>
            <a:r>
              <a:rPr/>
              <a:t>Independence</a:t>
            </a:r>
          </a:p>
        </p:txBody>
      </p:sp>
      <p:pic>
        <p:nvPicPr>
          <p:cNvPr descr="images/clipboard-14547020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600200"/>
            <a:ext cx="27813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Replication is important because:</a:t>
            </a:r>
          </a:p>
          <a:p>
            <a:pPr lvl="0"/>
            <a:r>
              <a:rPr/>
              <a:t>Ecological systems are variable</a:t>
            </a:r>
          </a:p>
          <a:p>
            <a:pPr lvl="0"/>
            <a:r>
              <a:rPr/>
              <a:t>Need estimate of variability for many statistical methods</a:t>
            </a:r>
          </a:p>
          <a:p>
            <a:pPr lvl="0" indent="0" marL="0">
              <a:buNone/>
            </a:pPr>
            <a:r>
              <a:rPr/>
              <a:t>Without appropriate replication: Is the difference due to manipulation or something else?</a:t>
            </a:r>
          </a:p>
          <a:p>
            <a:pPr lvl="0" indent="0" marL="0">
              <a:buNone/>
            </a:pPr>
            <a:r>
              <a:rPr/>
              <a:t>Replication must be on the appropriate scale: match scale of replication to population of interest, otherwise run into </a:t>
            </a:r>
            <a:r>
              <a:rPr b="1"/>
              <a:t>pseudoreplication</a:t>
            </a:r>
            <a:r>
              <a:rPr/>
              <a:t> (Hurlbert)</a:t>
            </a:r>
          </a:p>
        </p:txBody>
      </p:sp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905000"/>
            <a:ext cx="27813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Replication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 1:</a:t>
            </a:r>
            <a:r>
              <a:rPr/>
              <a:t> Effects of forest fire on soil invertebrate diversity</a:t>
            </a:r>
          </a:p>
          <a:p>
            <a:pPr lvl="0"/>
            <a:r>
              <a:rPr/>
              <a:t>Replicate samples from burnt and unburnt parts of </a:t>
            </a:r>
            <a:r>
              <a:rPr i="1"/>
              <a:t>a single</a:t>
            </a:r>
            <a:r>
              <a:rPr/>
              <a:t> forest</a:t>
            </a:r>
          </a:p>
          <a:p>
            <a:pPr lvl="0"/>
            <a:r>
              <a:rPr/>
              <a:t>What hypothesis is this design addressing?</a:t>
            </a:r>
          </a:p>
          <a:p>
            <a:pPr lvl="0" indent="0" marL="0">
              <a:buNone/>
            </a:pPr>
            <a:r>
              <a:rPr b="1"/>
              <a:t>Example 2:</a:t>
            </a:r>
            <a:r>
              <a:rPr/>
              <a:t> Effects of copper on barnacle settling</a:t>
            </a:r>
          </a:p>
          <a:p>
            <a:pPr lvl="0"/>
            <a:r>
              <a:rPr/>
              <a:t>2 aquaria (+Cu, control), 5 settling plates in each</a:t>
            </a:r>
          </a:p>
          <a:p>
            <a:pPr lvl="0"/>
            <a:r>
              <a:rPr/>
              <a:t>Are settling plates replicates?</a:t>
            </a:r>
          </a:p>
          <a:p>
            <a:pPr lvl="0" indent="0" marL="0">
              <a:buNone/>
            </a:pPr>
            <a:r>
              <a:rPr b="1"/>
              <a:t>Example 3:</a:t>
            </a:r>
            <a:r>
              <a:rPr/>
              <a:t> Effects of sewage discharge on water quality</a:t>
            </a:r>
          </a:p>
          <a:p>
            <a:pPr lvl="0"/>
            <a:r>
              <a:rPr/>
              <a:t>10 water samples above discharge, 10 below</a:t>
            </a:r>
          </a:p>
          <a:p>
            <a:pPr lvl="0"/>
            <a:r>
              <a:rPr/>
              <a:t>Are samples replicates?</a:t>
            </a:r>
          </a:p>
        </p:txBody>
      </p:sp>
      <p:pic>
        <p:nvPicPr>
          <p:cNvPr descr="images/clipboard-29411527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11200"/>
            <a:ext cx="2781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Consequences of Pseudoreplication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pseudoreplicate, you:</a:t>
            </a:r>
          </a:p>
          <a:p>
            <a:pPr lvl="0"/>
            <a:r>
              <a:rPr/>
              <a:t>Underestimate variability</a:t>
            </a:r>
          </a:p>
          <a:p>
            <a:pPr lvl="0"/>
            <a:r>
              <a:rPr/>
              <a:t>Increase type I error rate</a:t>
            </a:r>
          </a:p>
          <a:p>
            <a:pPr lvl="0" indent="0" marL="0">
              <a:buNone/>
            </a:pPr>
            <a:r>
              <a:rPr/>
              <a:t>Replicates must be on scale appropriate to population (&amp; hypothesis!) of interest:</a:t>
            </a:r>
          </a:p>
          <a:p>
            <a:pPr lvl="0"/>
            <a:r>
              <a:rPr/>
              <a:t>Different burnt/unburnt forest areas</a:t>
            </a:r>
          </a:p>
          <a:p>
            <a:pPr lvl="0"/>
            <a:r>
              <a:rPr/>
              <a:t>Different aquaria</a:t>
            </a:r>
          </a:p>
          <a:p>
            <a:pPr lvl="0"/>
            <a:r>
              <a:rPr/>
              <a:t>Different plants and streams</a:t>
            </a:r>
          </a:p>
          <a:p>
            <a:pPr lvl="0" indent="0" marL="0">
              <a:buNone/>
            </a:pP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3: Identifying True Replication</a:t>
            </a:r>
          </a:p>
          <a:p>
            <a:pPr lvl="0" indent="0" marL="1270000">
              <a:buNone/>
            </a:pPr>
            <a:r>
              <a:rPr sz="2000"/>
              <a:t>For each scenario below, identify whether there is true replication or pseudoreplication:</a:t>
            </a:r>
          </a:p>
          <a:p>
            <a:pPr lvl="0" indent="-342900" marL="342900">
              <a:buAutoNum type="arabicPeriod"/>
            </a:pPr>
            <a:r>
              <a:rPr sz="2000"/>
              <a:t>Testing soil pH effects on pine seedling growth by using one large pot with acidic soil and one with basic soil, with 10 seedlings in each pot</a:t>
            </a:r>
          </a:p>
          <a:p>
            <a:pPr lvl="0" indent="-342900" marL="342900">
              <a:buAutoNum type="arabicPeriod"/>
            </a:pPr>
            <a:r>
              <a:rPr sz="2000"/>
              <a:t>Testing the effect of a fertilizer on pine growth by applying it to 5 randomly selected trees in a stand, with 5 other trees as controls</a:t>
            </a:r>
          </a:p>
          <a:p>
            <a:pPr lvl="0" indent="-342900" marL="342900">
              <a:buAutoNum type="arabicPeriod"/>
            </a:pPr>
            <a:r>
              <a:rPr sz="2000"/>
              <a:t>Measuring air pollution effects by sampling needle damage in 3 pine stands near a factory and 3 stands 50km away</a:t>
            </a:r>
          </a:p>
          <a:p>
            <a:pPr lvl="0" indent="0" marL="1270000">
              <a:buNone/>
            </a:pPr>
            <a:r>
              <a:rPr sz="2000"/>
              <a:t>Discuss how you would redesign any pseudoreplicated studies.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When Replication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if replication is impossible/difficult/expensive?</a:t>
            </a:r>
          </a:p>
          <a:p>
            <a:pPr lvl="0" indent="0" marL="0">
              <a:buNone/>
            </a:pPr>
            <a:r>
              <a:rPr b="1"/>
              <a:t>Example:</a:t>
            </a:r>
            <a:r>
              <a:rPr/>
              <a:t> Effect of temperature on phytoplankton growth</a:t>
            </a:r>
          </a:p>
          <a:p>
            <a:pPr lvl="0"/>
            <a:r>
              <a:rPr/>
              <a:t>4 chambers (5, 10, 15, 20°C), 10 beakers in each</a:t>
            </a:r>
          </a:p>
          <a:p>
            <a:pPr lvl="0"/>
            <a:r>
              <a:rPr/>
              <a:t>Are beakers true replicates?</a:t>
            </a:r>
          </a:p>
          <a:p>
            <a:pPr lvl="0" indent="0" marL="0">
              <a:buNone/>
            </a:pPr>
            <a:r>
              <a:rPr/>
              <a:t>Possible solutions:</a:t>
            </a:r>
          </a:p>
          <a:p>
            <a:pPr lvl="0"/>
            <a:r>
              <a:rPr/>
              <a:t>Rerun the experiment a few times, changing temperature of chambers</a:t>
            </a:r>
          </a:p>
          <a:p>
            <a:pPr lvl="0"/>
            <a:r>
              <a:rPr/>
              <a:t>Try to account for all possible differences between chambers (light levels, humidity, contamination)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Randomization helps deconfound “lurking” variables:</a:t>
            </a:r>
          </a:p>
          <a:p>
            <a:pPr lvl="0"/>
            <a:r>
              <a:rPr/>
              <a:t>Attempts to equalize effects of confounders</a:t>
            </a:r>
          </a:p>
          <a:p>
            <a:pPr lvl="0" indent="0" marL="0">
              <a:buNone/>
            </a:pPr>
            <a:r>
              <a:rPr b="1"/>
              <a:t>Random sampling from population:</a:t>
            </a:r>
          </a:p>
          <a:p>
            <a:pPr lvl="0"/>
            <a:r>
              <a:rPr/>
              <a:t>Experimental units should represent random sample from population of interest</a:t>
            </a:r>
          </a:p>
          <a:p>
            <a:pPr lvl="0"/>
            <a:r>
              <a:rPr/>
              <a:t>Ensures unbiased population estimates and inference</a:t>
            </a:r>
          </a:p>
          <a:p>
            <a:pPr lvl="0"/>
            <a:r>
              <a:rPr/>
              <a:t>E.g., animals in experiment are random subset of all animals that could have been used</a:t>
            </a:r>
          </a:p>
        </p:txBody>
      </p:sp>
      <p:pic>
        <p:nvPicPr>
          <p:cNvPr descr="images/clipboard-4253784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019300"/>
            <a:ext cx="27813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Lecture 8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Covered</a:t>
            </a:r>
          </a:p>
          <a:p>
            <a:pPr lvl="0"/>
            <a:r>
              <a:rPr/>
              <a:t>Data management: overview</a:t>
            </a:r>
          </a:p>
          <a:p>
            <a:pPr lvl="0"/>
            <a:r>
              <a:rPr/>
              <a:t>Data management commandments</a:t>
            </a:r>
          </a:p>
          <a:p>
            <a:pPr lvl="0"/>
            <a:r>
              <a:rPr/>
              <a:t>Organizing data in spreadsheets</a:t>
            </a:r>
          </a:p>
          <a:p>
            <a:pPr lvl="0"/>
            <a:r>
              <a:rPr/>
              <a:t>Metadata</a:t>
            </a:r>
          </a:p>
          <a:p>
            <a:pPr lvl="0"/>
            <a:r>
              <a:rPr/>
              <a:t>Data repositories</a:t>
            </a:r>
          </a:p>
          <a:p>
            <a:pPr lvl="0"/>
            <a:r>
              <a:rPr/>
              <a:t>R practice</a:t>
            </a:r>
          </a:p>
        </p:txBody>
      </p:sp>
      <p:pic>
        <p:nvPicPr>
          <p:cNvPr descr="images/clipboard-37125421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041400"/>
            <a:ext cx="27813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Randomization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Allocation of experimental units to treatment/control:</a:t>
            </a:r>
          </a:p>
          <a:p>
            <a:pPr lvl="0"/>
            <a:r>
              <a:rPr/>
              <a:t>Experimental units must have equal chance of being allocated to control or experimental group</a:t>
            </a:r>
          </a:p>
          <a:p>
            <a:pPr lvl="0"/>
            <a:r>
              <a:rPr/>
              <a:t>Properly done by random number generation</a:t>
            </a:r>
          </a:p>
          <a:p>
            <a:pPr lvl="0" indent="0" marL="0">
              <a:buNone/>
            </a:pPr>
            <a:r>
              <a:rPr/>
              <a:t>Randomization is essential at two levels:</a:t>
            </a:r>
          </a:p>
          <a:p>
            <a:pPr lvl="0"/>
            <a:r>
              <a:rPr/>
              <a:t>Random selection from population</a:t>
            </a:r>
          </a:p>
          <a:p>
            <a:pPr lvl="0"/>
            <a:r>
              <a:rPr/>
              <a:t>Random assignment to treatments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Example of randomization in R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Select 10 trees randomly from 100 possible 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all_trees &lt;-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selected_trees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(all_trees,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Randomly assign 5 trees to treatment and 5 to control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treatment_trees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(selected_trees,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control_trees &lt;- selected_trees[</a:t>
            </a:r>
            <a:r>
              <a:rPr>
                <a:solidFill>
                  <a:srgbClr val="5E5E5E"/>
                </a:solidFill>
                <a:latin typeface="Courier"/>
              </a:rPr>
              <a:t>!</a:t>
            </a:r>
            <a:r>
              <a:rPr>
                <a:solidFill>
                  <a:srgbClr val="003B4F"/>
                </a:solidFill>
                <a:latin typeface="Courier"/>
              </a:rPr>
              <a:t>selected_trees </a:t>
            </a:r>
            <a:r>
              <a:rPr>
                <a:solidFill>
                  <a:srgbClr val="5E5E5E"/>
                </a:solidFill>
                <a:latin typeface="Courier"/>
              </a:rPr>
              <a:t>%in%</a:t>
            </a:r>
            <a:r>
              <a:rPr>
                <a:solidFill>
                  <a:srgbClr val="003B4F"/>
                </a:solidFill>
                <a:latin typeface="Courier"/>
              </a:rPr>
              <a:t> treatment_trees]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Treatment =</a:t>
            </a:r>
            <a:r>
              <a:rPr>
                <a:solidFill>
                  <a:srgbClr val="003B4F"/>
                </a:solidFill>
                <a:latin typeface="Courier"/>
              </a:rPr>
              <a:t> treatment_trees,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Control =</a:t>
            </a:r>
            <a:r>
              <a:rPr>
                <a:solidFill>
                  <a:srgbClr val="003B4F"/>
                </a:solidFill>
                <a:latin typeface="Courier"/>
              </a:rPr>
              <a:t> control_trees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  Treatment Control
1        18      49
2        74     100
3        65      47
4        24      71
5        25      89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question:</a:t>
            </a:r>
            <a:r>
              <a:rPr/>
              <a:t> Is response due to manipulation/hypothesized mechanism or external factor?</a:t>
            </a:r>
          </a:p>
          <a:p>
            <a:pPr lvl="0" indent="0" marL="0">
              <a:buNone/>
            </a:pPr>
            <a:r>
              <a:rPr/>
              <a:t>Controls help address this question:</a:t>
            </a:r>
          </a:p>
          <a:p>
            <a:pPr lvl="0"/>
            <a:r>
              <a:rPr/>
              <a:t>Experimental units treated exactly as the manipulated units, except no manipulation under investigation</a:t>
            </a:r>
          </a:p>
          <a:p>
            <a:pPr lvl="0"/>
            <a:r>
              <a:rPr/>
              <a:t>Can be tricky to implement; requires careful thought</a:t>
            </a:r>
          </a:p>
          <a:p>
            <a:pPr lvl="0" indent="0" marL="0">
              <a:buNone/>
            </a:pPr>
            <a:r>
              <a:rPr b="1"/>
              <a:t>Examples:</a:t>
            </a:r>
          </a:p>
          <a:p>
            <a:pPr lvl="0"/>
            <a:r>
              <a:rPr/>
              <a:t>In toxicology, controls and treatment groups must both be injected, but control does not receive the substance under study</a:t>
            </a:r>
          </a:p>
          <a:p>
            <a:pPr lvl="0"/>
            <a:r>
              <a:rPr/>
              <a:t>Predator exclosures often produce “cage effects”</a:t>
            </a:r>
          </a:p>
          <a:p>
            <a:pPr lvl="0"/>
            <a:r>
              <a:rPr/>
              <a:t>need two controls: a grazer/predator control and a “cage control”</a:t>
            </a:r>
          </a:p>
        </p:txBody>
      </p:sp>
      <p:pic>
        <p:nvPicPr>
          <p:cNvPr descr="images/clipboard-36850497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739900"/>
            <a:ext cx="27813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4: Designing Controls for Pine Experiments</a:t>
            </a:r>
          </a:p>
          <a:p>
            <a:pPr lvl="0" indent="0" marL="1270000">
              <a:buNone/>
            </a:pPr>
            <a:r>
              <a:rPr sz="2000"/>
              <a:t>Work in small groups to design appropriate controls for each experiment: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length is affected by a particular fertilizer</a:t>
            </a:r>
          </a:p>
          <a:p>
            <a:pPr lvl="0" indent="-342900" marL="342900">
              <a:buAutoNum type="arabicPeriod"/>
            </a:pPr>
            <a:r>
              <a:rPr sz="2000"/>
              <a:t>Testing whether pine needle density affects water retention during drought using enclosed branches</a:t>
            </a:r>
          </a:p>
          <a:p>
            <a:pPr lvl="0" indent="-342900" marL="342900">
              <a:buAutoNum type="arabicPeriod"/>
            </a:pPr>
            <a:r>
              <a:rPr sz="2000"/>
              <a:t>Testing whether sunlight exposure affects pine seedling growth using shade cloth</a:t>
            </a:r>
          </a:p>
          <a:p>
            <a:pPr lvl="0" indent="0" marL="1270000">
              <a:buNone/>
            </a:pPr>
            <a:r>
              <a:rPr sz="2000"/>
              <a:t>For each experiment, identify:</a:t>
            </a:r>
          </a:p>
          <a:p>
            <a:pPr lvl="0"/>
            <a:r>
              <a:rPr sz="2000"/>
              <a:t>What would be appropriate controls?</a:t>
            </a:r>
          </a:p>
          <a:p>
            <a:pPr lvl="0"/>
            <a:r>
              <a:rPr sz="2000"/>
              <a:t>What factors need to be controlled besides the main variable?</a:t>
            </a:r>
          </a:p>
          <a:p>
            <a:pPr lvl="0"/>
            <a:r>
              <a:rPr sz="2000"/>
              <a:t>Could there be “cage effects” or similar issues to consider?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Independence of observations: assumption of many statistical methods</a:t>
            </a:r>
          </a:p>
          <a:p>
            <a:pPr lvl="0" indent="0" marL="0">
              <a:buNone/>
            </a:pPr>
            <a:r>
              <a:rPr/>
              <a:t>Events are independent if occurrence of one has no effect on occurrence of another</a:t>
            </a:r>
          </a:p>
          <a:p>
            <a:pPr lvl="0"/>
            <a:r>
              <a:rPr/>
              <a:t>E.g., offspring of one mother for treatment, offspring of another for control</a:t>
            </a:r>
          </a:p>
          <a:p>
            <a:pPr lvl="0" indent="0" marL="0">
              <a:buNone/>
            </a:pPr>
            <a:r>
              <a:rPr b="1"/>
              <a:t>Temporal/spatial autocorrelation:</a:t>
            </a:r>
            <a:r>
              <a:rPr/>
              <a:t> violation of independence</a:t>
            </a:r>
          </a:p>
          <a:p>
            <a:pPr lvl="0"/>
            <a:r>
              <a:rPr/>
              <a:t>Values of variables at certain place/time correlated with values at another place/time</a:t>
            </a:r>
          </a:p>
          <a:p>
            <a:pPr lvl="0"/>
            <a:r>
              <a:rPr/>
              <a:t>“Everything is related to everything, but near things are more related than distant things”</a:t>
            </a:r>
          </a:p>
          <a:p>
            <a:pPr lvl="0"/>
            <a:r>
              <a:rPr/>
              <a:t>Special methods to adjust for autocorrelation</a:t>
            </a:r>
          </a:p>
        </p:txBody>
      </p:sp>
      <p:pic>
        <p:nvPicPr>
          <p:cNvPr descr="images/clipboard-19940369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736600"/>
            <a:ext cx="2781300" cy="433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Simple random design:</a:t>
            </a:r>
          </a:p>
          <a:p>
            <a:pPr lvl="0"/>
            <a:r>
              <a:rPr/>
              <a:t>all individuals/sampling units have equal chance of being selected</a:t>
            </a:r>
          </a:p>
          <a:p>
            <a:pPr lvl="0"/>
            <a:r>
              <a:rPr/>
              <a:t>Assign number to all possible units, select units using random number generator</a:t>
            </a:r>
          </a:p>
          <a:p>
            <a:pPr lvl="0"/>
            <a:r>
              <a:rPr/>
              <a:t>Often tricky in ecology; haphazard is common alternative</a:t>
            </a:r>
          </a:p>
          <a:p>
            <a:pPr lvl="0"/>
            <a:r>
              <a:rPr/>
              <a:t>Most population estimates and tests assume random sampling</a:t>
            </a:r>
          </a:p>
        </p:txBody>
      </p:sp>
      <p:pic>
        <p:nvPicPr>
          <p:cNvPr descr="images/clipboard-17157659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Sampling Design in Field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Stratified designs:</a:t>
            </a:r>
            <a:r>
              <a:rPr/>
              <a:t> if there are distinct strata (groups) in population, may want to sample each independently</a:t>
            </a:r>
          </a:p>
          <a:p>
            <a:pPr lvl="0"/>
            <a:r>
              <a:rPr/>
              <a:t>Samples collected from each stratum randomly, n proportional to “size” of stratum</a:t>
            </a:r>
          </a:p>
          <a:p>
            <a:pPr lvl="0"/>
            <a:r>
              <a:rPr/>
              <a:t>Means and variances need to be estimated using different procedure; strata included in model</a:t>
            </a:r>
          </a:p>
        </p:txBody>
      </p:sp>
      <p:pic>
        <p:nvPicPr>
          <p:cNvPr descr="images/clipboard-42295718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Cluster designs:</a:t>
            </a:r>
          </a:p>
          <a:p>
            <a:pPr lvl="0"/>
            <a:r>
              <a:rPr/>
              <a:t>focuses on sampling subunits nested in larger units</a:t>
            </a:r>
          </a:p>
          <a:p>
            <a:pPr lvl="0"/>
            <a:r>
              <a:rPr/>
              <a:t>Used when other designs impractical (e.g., due to cost)</a:t>
            </a:r>
          </a:p>
          <a:p>
            <a:pPr lvl="0"/>
            <a:r>
              <a:rPr/>
              <a:t>Mean calculation easy, modified procedure for variance</a:t>
            </a:r>
          </a:p>
          <a:p>
            <a:pPr lvl="0"/>
            <a:r>
              <a:rPr/>
              <a:t>Nested ANOVA is often appropriate analytical method</a:t>
            </a:r>
          </a:p>
        </p:txBody>
      </p:sp>
      <p:pic>
        <p:nvPicPr>
          <p:cNvPr descr="images/clipboard-34973744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159000"/>
            <a:ext cx="2781300" cy="147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More 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Systematic designs:</a:t>
            </a:r>
          </a:p>
          <a:p>
            <a:pPr lvl="0"/>
            <a:r>
              <a:rPr/>
              <a:t>sampling units evenly dispersed: “transect” sampling common in ecology</a:t>
            </a:r>
          </a:p>
          <a:p>
            <a:pPr lvl="0"/>
            <a:r>
              <a:rPr/>
              <a:t>Used to determine changes along gradient</a:t>
            </a:r>
          </a:p>
          <a:p>
            <a:pPr lvl="0"/>
            <a:r>
              <a:rPr/>
              <a:t>Risk: might coincide with some natural pattern</a:t>
            </a:r>
          </a:p>
        </p:txBody>
      </p:sp>
      <p:pic>
        <p:nvPicPr>
          <p:cNvPr descr="images/clipboard-15097914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2209800"/>
            <a:ext cx="27813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5: Field Sampling Pine Trees</a:t>
            </a:r>
          </a:p>
          <a:p>
            <a:pPr lvl="0" indent="0" marL="1270000">
              <a:buNone/>
            </a:pPr>
            <a:r>
              <a:rPr sz="2000"/>
              <a:t>Let’s consider sampling pine needles across campus: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Let's create a campus map grid (simplified)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campus_grid &lt;- </a:t>
            </a:r>
            <a:r>
              <a:rPr>
                <a:solidFill>
                  <a:srgbClr val="4758AB"/>
                </a:solidFill>
                <a:latin typeface="Courier"/>
              </a:rPr>
              <a:t>expand.grid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Place "pine trees" clustered toward the north side (higher y values)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46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pine_locations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Using rbeta to skew distribution toward higher y 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Alpha=1, Beta=3 creates right-skewed distribution, then scale to 1-10 range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rbeta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9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 the campus and trees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campus_grid,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"lightgrey"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pine_locations,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"darkgreen"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"Pine Tree Locations on Campus Grid (North Clustered)"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In groups of 3-4, design a sampling strategy to:</a:t>
            </a:r>
          </a:p>
          <a:p>
            <a:pPr lvl="0" indent="-342900" marL="342900">
              <a:buAutoNum type="arabicPeriod"/>
            </a:pPr>
            <a:r>
              <a:rPr sz="2000"/>
              <a:t>Estimate average needle length across campus (simple random sampling)</a:t>
            </a:r>
          </a:p>
          <a:p>
            <a:pPr lvl="0" indent="-342900" marL="342900">
              <a:buAutoNum type="arabicPeriod"/>
            </a:pPr>
            <a:r>
              <a:rPr sz="2000"/>
              <a:t>Compare needle lengths between north and south campus areas (stratified sampling)</a:t>
            </a:r>
          </a:p>
          <a:p>
            <a:pPr lvl="0" indent="-342900" marL="342900">
              <a:buAutoNum type="arabicPeriod"/>
            </a:pPr>
            <a:r>
              <a:rPr sz="2000"/>
              <a:t>Study how needle length changes with distance from the main road (systematic sampling)</a:t>
            </a:r>
          </a:p>
          <a:p>
            <a:pPr lvl="0" indent="0" marL="1270000">
              <a:buNone/>
            </a:pPr>
            <a:r>
              <a:rPr sz="2000"/>
              <a:t>For each strategy, describe:</a:t>
            </a:r>
          </a:p>
          <a:p>
            <a:pPr lvl="0"/>
            <a:r>
              <a:rPr sz="2000"/>
              <a:t>How many samples you would take</a:t>
            </a:r>
          </a:p>
          <a:p>
            <a:pPr lvl="0"/>
            <a:r>
              <a:rPr sz="2000"/>
              <a:t>Where you would take them</a:t>
            </a:r>
          </a:p>
          <a:p>
            <a:pPr lvl="0"/>
            <a:r>
              <a:rPr sz="2000"/>
              <a:t>What additional variables you might measure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Power is an important aspect of experimental design:</a:t>
                </a:r>
              </a:p>
              <a:p>
                <a:pPr lvl="0"/>
                <a:r>
                  <a:rPr/>
                  <a:t>Low power → higher likelihood of type II error (1-β)</a:t>
                </a:r>
              </a:p>
              <a:p>
                <a:pPr lvl="0"/>
                <a:r>
                  <a:rPr/>
                  <a:t>A study’s power tells us how likely we are to see an effect if one really exists</a:t>
                </a:r>
              </a:p>
              <a:p>
                <a:pPr lvl="0" indent="0" marL="0">
                  <a:buNone/>
                </a:pPr>
                <a:r>
                  <a:rPr/>
                  <a:t>Can use power analysis:</a:t>
                </a:r>
              </a:p>
              <a:p>
                <a:pPr lvl="0"/>
                <a:r>
                  <a:rPr/>
                  <a:t>Before experiment (</a:t>
                </a:r>
                <a:r>
                  <a:rPr i="1"/>
                  <a:t>a priori</a:t>
                </a:r>
                <a:r>
                  <a:rPr/>
                  <a:t>): how many samples do we need?</a:t>
                </a:r>
              </a:p>
              <a:p>
                <a:pPr lvl="1"/>
                <a:r>
                  <a:rPr/>
                  <a:t>what effect size can we detect?</a:t>
                </a:r>
              </a:p>
              <a:p>
                <a:pPr lvl="0"/>
                <a:r>
                  <a:rPr/>
                  <a:t>After experiment (</a:t>
                </a:r>
                <a:r>
                  <a:rPr i="1"/>
                  <a:t>post hoc</a:t>
                </a:r>
                <a:r>
                  <a:rPr/>
                  <a:t>): was finding of no effect due to lack of effect or poor design?</a:t>
                </a:r>
              </a:p>
              <a:p>
                <a:pPr lvl="0" indent="0" marL="0">
                  <a:buNone/>
                </a:pPr>
                <a:r>
                  <a:rPr/>
                  <a:t>Power is a function of:</a:t>
                </a:r>
              </a:p>
              <a:p>
                <a:pPr lvl="0"/>
                <a:r>
                  <a:rPr/>
                  <a:t>ES - Effect size</a:t>
                </a:r>
              </a:p>
              <a:p>
                <a:pPr lvl="0"/>
                <a:r>
                  <a:rPr/>
                  <a:t>n - Sample size</a:t>
                </a:r>
              </a:p>
              <a:p>
                <a:pPr lvl="0"/>
                <a:r>
                  <a:rPr/>
                  <a:t>sigma - standar deviation</a:t>
                </a:r>
              </a:p>
              <a:p>
                <a:pPr lvl="0"/>
                <a:r>
                  <a:rPr/>
                  <a:t>α (significance level) - 0.05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Power</m:t>
                      </m:r>
                      <m:r>
                        <m:rPr>
                          <m:sty m:val="p"/>
                        </m:rPr>
                        <m:t>∝</m:t>
                      </m:r>
                      <m:f>
                        <m:fPr>
                          <m:type m:val="bar"/>
                        </m:fPr>
                        <m:num>
                          <m:r>
                            <m:t>E</m:t>
                          </m:r>
                          <m:r>
                            <m:t>S</m:t>
                          </m:r>
                          <m:r>
                            <m:t>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num>
                        <m:den>
                          <m:r>
                            <m:t>σ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5" y="78119"/>
            <a:ext cx="8229600" cy="607682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Lecture 9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 we’ll cover:</a:t>
            </a:r>
          </a:p>
          <a:p>
            <a:pPr lvl="0"/>
            <a:r>
              <a:rPr/>
              <a:t>Study design</a:t>
            </a:r>
          </a:p>
          <a:p>
            <a:pPr lvl="0"/>
            <a:r>
              <a:rPr/>
              <a:t>Causality in ecology</a:t>
            </a:r>
          </a:p>
          <a:p>
            <a:pPr lvl="0"/>
            <a:r>
              <a:rPr/>
              <a:t>Experimental design:</a:t>
            </a:r>
          </a:p>
          <a:p>
            <a:pPr lvl="1"/>
            <a:r>
              <a:rPr/>
              <a:t>Replication, controls, randomization, independence</a:t>
            </a:r>
          </a:p>
          <a:p>
            <a:pPr lvl="0"/>
            <a:r>
              <a:rPr/>
              <a:t>Sampling in field studies</a:t>
            </a:r>
          </a:p>
          <a:p>
            <a:pPr lvl="0"/>
            <a:r>
              <a:rPr/>
              <a:t>Power analysis: </a:t>
            </a:r>
            <a:r>
              <a:rPr i="1"/>
              <a:t>a priori</a:t>
            </a:r>
            <a:r>
              <a:rPr/>
              <a:t> and </a:t>
            </a:r>
            <a:r>
              <a:rPr i="1"/>
              <a:t>post hoc</a:t>
            </a:r>
          </a:p>
          <a:p>
            <a:pPr lvl="0"/>
            <a:r>
              <a:rPr/>
              <a:t>Study design and analysis</a:t>
            </a:r>
          </a:p>
        </p:txBody>
      </p:sp>
      <p:pic>
        <p:nvPicPr>
          <p:cNvPr descr="images/clipboard-14324144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700" y="1270000"/>
            <a:ext cx="36449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lipboard-16389325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485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Lamberti and Resh 1983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power analysis to plan experiments:</a:t>
            </a:r>
          </a:p>
          <a:p>
            <a:pPr lvl="0" indent="0" marL="0">
              <a:buNone/>
            </a:pPr>
            <a:r>
              <a:rPr b="1"/>
              <a:t>Sample size calculation:</a:t>
            </a:r>
            <a:r>
              <a:rPr/>
              <a:t> how many samples will be needed?</a:t>
            </a:r>
          </a:p>
          <a:p>
            <a:pPr lvl="0" indent="0" marL="0">
              <a:buNone/>
            </a:pPr>
            <a:r>
              <a:rPr/>
              <a:t>Need to know: desired power, variability, significance level, effect size</a:t>
            </a:r>
          </a:p>
          <a:p>
            <a:pPr lvl="0" indent="0" marL="0">
              <a:buNone/>
            </a:pPr>
            <a:r>
              <a:rPr b="1"/>
              <a:t>Effect size calculation:</a:t>
            </a:r>
            <a:r>
              <a:rPr/>
              <a:t> what kind of effect can we find, given particular design?</a:t>
            </a:r>
          </a:p>
          <a:p>
            <a:pPr lvl="0" indent="0" marL="0">
              <a:buNone/>
            </a:pPr>
            <a:r>
              <a:rPr/>
              <a:t>Need to know: desired power, variability, significance level, n</a:t>
            </a:r>
          </a:p>
          <a:p>
            <a:pPr lvl="0" indent="0" marL="0">
              <a:buNone/>
            </a:pPr>
            <a:r>
              <a:rPr/>
              <a:t>Cohen’s d - standardized measure of effect size used in statistical analysis, particularly when comparing two means</a:t>
            </a:r>
          </a:p>
          <a:p>
            <a:pPr lvl="0"/>
            <a:r>
              <a:rPr/>
              <a:t>0.2 = small effect</a:t>
            </a:r>
          </a:p>
          <a:p>
            <a:pPr lvl="0"/>
            <a:r>
              <a:rPr/>
              <a:t>0.5 = medium effect</a:t>
            </a:r>
          </a:p>
          <a:p>
            <a:pPr lvl="0"/>
            <a:r>
              <a:rPr/>
              <a:t>0.8 = large effect</a:t>
            </a:r>
          </a:p>
          <a:p>
            <a:pPr lvl="0" indent="0" marL="0">
              <a:buNone/>
            </a:pPr>
            <a:r>
              <a:rPr/>
              <a:t>Helps determine the practical significance of research findings, as opposed to just statistical significance (p-values). A Cohen’s d of 0.8 means that the difference between groups is large enough to be substantial in practical terms - specifically, it indicates that the means differ by 0.8 standard deviations.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Priori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 priori power analysis for t-test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How many samples needed per group?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Cohen's 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desired_power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sample size needed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significance,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desired_power,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25.52458
              d = 0.8
      sig.level = 0.05
          power = 0.8
    alternative = two.sided
NOTE: n is number in *each* group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Imagine you did not reject null hypothesis - still worth publishing result?</a:t>
            </a:r>
          </a:p>
          <a:p>
            <a:pPr lvl="0" indent="0" marL="0">
              <a:buNone/>
            </a:pPr>
            <a:r>
              <a:rPr/>
              <a:t>Is non-significant result due to low power (poor design) or actual no-effect situation?</a:t>
            </a:r>
          </a:p>
          <a:p>
            <a:pPr lvl="0"/>
            <a:r>
              <a:rPr/>
              <a:t>Have n and estimate of σ</a:t>
            </a:r>
          </a:p>
          <a:p>
            <a:pPr lvl="0"/>
            <a:r>
              <a:rPr/>
              <a:t>Need to define effect size that wanted to detect</a:t>
            </a:r>
          </a:p>
          <a:p>
            <a:pPr lvl="0"/>
            <a:r>
              <a:rPr/>
              <a:t>In return get estimate of experiment’s power</a:t>
            </a:r>
          </a:p>
          <a:p>
            <a:pPr lvl="0" indent="0" marL="0">
              <a:buNone/>
            </a:pPr>
            <a:r>
              <a:rPr/>
              <a:t>Cohen’s d is calculated as: d = (Mean1 - Mean2) / SD_pooled Where SD_pooled is the pooled standard deviation of both groups.</a:t>
            </a:r>
          </a:p>
          <a:p>
            <a:pPr lvl="0" indent="0" marL="0">
              <a:buNone/>
            </a:pPr>
            <a:r>
              <a:rPr/>
              <a:t>Can help convince reviewers that you are a good experimenter, but there really is no effect… please publish my non-significant finding!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 Hoc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Post hoc power analysis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If we had n = 20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Medium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significance &lt;-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 &lt;-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per group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achieved power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sample_size,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 Two-sample t test power calculation 
              n = 20
              d = 0.5
      sig.level = 0.05
          power = 0.337939
    alternative = two.sided
NOTE: n is number in *each* group</a:t>
            </a:r>
          </a:p>
          <a:p>
            <a:pPr lvl="0" indent="0" marL="1270000">
              <a:buNone/>
            </a:pPr>
            <a:r>
              <a:rPr sz="2000" b="1"/>
              <a:t>Activity 6: Power Analysis for Pine Needle Experiment</a:t>
            </a:r>
          </a:p>
          <a:p>
            <a:pPr lvl="0" indent="0" marL="1270000">
              <a:buNone/>
            </a:pPr>
            <a:r>
              <a:rPr sz="2000"/>
              <a:t>Let’s design a study to compare needle lengths between exposed and sheltered pine trees: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Based on pilot data, we have these estimates: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exposed_mean &lt;- </a:t>
            </a:r>
            <a:r>
              <a:rPr>
                <a:solidFill>
                  <a:srgbClr val="AD0000"/>
                </a:solidFill>
                <a:latin typeface="Courier"/>
              </a:rPr>
              <a:t>75</a:t>
            </a:r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sheltered_mean &lt;- </a:t>
            </a:r>
            <a:r>
              <a:rPr>
                <a:solidFill>
                  <a:srgbClr val="AD0000"/>
                </a:solidFill>
                <a:latin typeface="Courier"/>
              </a:rPr>
              <a:t>85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pooled_sd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5E5E5E"/>
                </a:solidFill>
                <a:latin typeface="Courier"/>
              </a:rPr>
              <a:t># mm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Cohen's d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</a:t>
            </a:r>
            <a:r>
              <a:rPr>
                <a:solidFill>
                  <a:srgbClr val="4758AB"/>
                </a:solidFill>
                <a:latin typeface="Courier"/>
              </a:rPr>
              <a:t>abs</a:t>
            </a:r>
            <a:r>
              <a:rPr>
                <a:solidFill>
                  <a:srgbClr val="003B4F"/>
                </a:solidFill>
                <a:latin typeface="Courier"/>
              </a:rPr>
              <a:t>(exposed_mean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sheltered_mean)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pooled_sd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 priori power analysis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Visualize the power curve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sample_sizes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by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power_values &lt;- </a:t>
            </a:r>
            <a:r>
              <a:rPr>
                <a:solidFill>
                  <a:srgbClr val="4758AB"/>
                </a:solidFill>
                <a:latin typeface="Courier"/>
              </a:rPr>
              <a:t>sapply</a:t>
            </a:r>
            <a:r>
              <a:rPr>
                <a:solidFill>
                  <a:srgbClr val="003B4F"/>
                </a:solidFill>
                <a:latin typeface="Courier"/>
              </a:rPr>
              <a:t>(sample_sizes, </a:t>
            </a:r>
            <a:r>
              <a:rPr b="1">
                <a:solidFill>
                  <a:srgbClr val="003B4F"/>
                </a:solidFill>
                <a:latin typeface="Courier"/>
              </a:rPr>
              <a:t>function</a:t>
            </a:r>
            <a:r>
              <a:rPr>
                <a:solidFill>
                  <a:srgbClr val="003B4F"/>
                </a:solidFill>
                <a:latin typeface="Courier"/>
              </a:rPr>
              <a:t>(n)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power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n =</a:t>
            </a:r>
            <a:r>
              <a:rPr>
                <a:solidFill>
                  <a:srgbClr val="003B4F"/>
                </a:solidFill>
                <a:latin typeface="Courier"/>
              </a:rPr>
              <a:t> n,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power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return</a:t>
            </a:r>
            <a:r>
              <a:rPr>
                <a:solidFill>
                  <a:srgbClr val="003B4F"/>
                </a:solidFill>
                <a:latin typeface="Courier"/>
              </a:rPr>
              <a:t>(power)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power_df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sample_size =</a:t>
            </a:r>
            <a:r>
              <a:rPr>
                <a:solidFill>
                  <a:srgbClr val="003B4F"/>
                </a:solidFill>
                <a:latin typeface="Courier"/>
              </a:rPr>
              <a:t> sample_sizes,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power_values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(power_df,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sample_size,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power))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geom_hline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yintercept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linetype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"dashed"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color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"Power Analysis for Pine Needle Study"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"Sample Size (per group)"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"Statistical Power"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 marL="1270000">
              <a:buNone/>
            </a:pPr>
            <a:r>
              <a:rPr sz="2000"/>
              <a:t>Questions:</a:t>
            </a:r>
          </a:p>
          <a:p>
            <a:pPr lvl="0" indent="-342900" marL="342900">
              <a:buAutoNum type="arabicPeriod"/>
            </a:pPr>
            <a:r>
              <a:rPr sz="2000"/>
              <a:t>How many trees should we sample to achieve 80% power?</a:t>
            </a:r>
          </a:p>
          <a:p>
            <a:pPr lvl="0" indent="-342900" marL="342900">
              <a:buAutoNum type="arabicPeriod"/>
            </a:pPr>
            <a:r>
              <a:rPr sz="2000"/>
              <a:t>If we can only sample 5 trees per group, what is our power?</a:t>
            </a:r>
          </a:p>
          <a:p>
            <a:pPr lvl="0" indent="-342900" marL="342900">
              <a:buAutoNum type="arabicPeriod"/>
            </a:pPr>
            <a:r>
              <a:rPr sz="2000"/>
              <a:t>How would increasing variability (SD) affect our sample size requirements?</a:t>
            </a:r>
          </a:p>
          <a:p>
            <a:pPr lvl="0" indent="0" marL="1270000">
              <a:buNone/>
            </a:pPr>
            <a:r>
              <a:rPr sz="2000" b="1"/>
              <a:t>Note</a:t>
            </a:r>
          </a:p>
          <a:p>
            <a:pPr lvl="0" indent="0" marL="1270000">
              <a:buNone/>
            </a:pPr>
            <a:r>
              <a:rPr sz="2000"/>
              <a:t>Power vs. Effect Size Interactive Demonstration</a:t>
            </a:r>
          </a:p>
          <a:p>
            <a:pPr lvl="0" indent="0" marL="1270000">
              <a:buNone/>
            </a:pPr>
            <a:r>
              <a:rPr sz="2000"/>
              <a:t>Try adjusting these parameters to see how they affect required sample size: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Adjust these parameters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mean_difference &lt;-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</a:t>
            </a:r>
            <a:r>
              <a:rPr>
                <a:solidFill>
                  <a:srgbClr val="5E5E5E"/>
                </a:solidFill>
                <a:latin typeface="Courier"/>
              </a:rPr>
              <a:t># Difference between groups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std_deviation &lt;- </a:t>
            </a:r>
            <a:r>
              <a:rPr>
                <a:solidFill>
                  <a:srgbClr val="AD0000"/>
                </a:solidFill>
                <a:latin typeface="Courier"/>
              </a:rPr>
              <a:t>12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Standard deviation (mm)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target_power &lt;-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# Desired statistical power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effect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effect_size &lt;- mean_difference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std_deviation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Calculate required sample size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power_result &lt;- </a:t>
            </a:r>
            <a:r>
              <a:rPr>
                <a:solidFill>
                  <a:srgbClr val="4758AB"/>
                </a:solidFill>
                <a:latin typeface="Courier"/>
              </a:rPr>
              <a:t>pwr.t.test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d =</a:t>
            </a:r>
            <a:r>
              <a:rPr>
                <a:solidFill>
                  <a:srgbClr val="003B4F"/>
                </a:solidFill>
                <a:latin typeface="Courier"/>
              </a:rPr>
              <a:t> effect_size,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sig.level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power =</a:t>
            </a:r>
            <a:r>
              <a:rPr>
                <a:solidFill>
                  <a:srgbClr val="003B4F"/>
                </a:solidFill>
                <a:latin typeface="Courier"/>
              </a:rPr>
              <a:t> target_power,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"two.sample"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Display results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"Effect size (Cohen's d):"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(effect_size,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Effect size (Cohen's d): 0.83 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"Required sample size per group:"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ceiling</a:t>
            </a:r>
            <a:r>
              <a:rPr>
                <a:solidFill>
                  <a:srgbClr val="003B4F"/>
                </a:solidFill>
                <a:latin typeface="Courier"/>
              </a:rPr>
              <a:t>(power_result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n), </a:t>
            </a:r>
            <a:r>
              <a:rPr>
                <a:solidFill>
                  <a:srgbClr val="20794D"/>
                </a:solidFill>
                <a:latin typeface="Courier"/>
              </a:rPr>
              <a:t>"trees</a:t>
            </a:r>
            <a:r>
              <a:rPr>
                <a:solidFill>
                  <a:srgbClr val="5E5E5E"/>
                </a:solidFill>
                <a:latin typeface="Courier"/>
              </a:rPr>
              <a:t>\n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Required sample size per group: 24 trees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 design is closely linked to statistical analysis</a:t>
            </a:r>
          </a:p>
          <a:p>
            <a:pPr lvl="0" indent="0" marL="0">
              <a:buNone/>
            </a:pPr>
            <a:r>
              <a:rPr/>
              <a:t>Recall: - Categorical vs. continuous variables - Dependent vs. independent variables</a:t>
            </a:r>
          </a:p>
          <a:p>
            <a:pPr lvl="0" indent="0" marL="0">
              <a:buNone/>
            </a:pPr>
            <a:r>
              <a:rPr/>
              <a:t>Nature of variables dictates analytical approach:</a:t>
            </a:r>
          </a:p>
          <a:p>
            <a:pPr lvl="0"/>
            <a:r>
              <a:rPr/>
              <a:t>Match your analysis to your design</a:t>
            </a:r>
          </a:p>
          <a:p>
            <a:pPr lvl="0"/>
            <a:r>
              <a:rPr/>
              <a:t>Cannot “fix” poor design with fancy statistics</a:t>
            </a:r>
          </a:p>
        </p:txBody>
      </p:sp>
      <p:pic>
        <p:nvPicPr>
          <p:cNvPr descr="images/clipboard-39449071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24600" y="660400"/>
            <a:ext cx="2387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Summary and 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concepts we covered today:</a:t>
            </a:r>
          </a:p>
          <a:p>
            <a:pPr lvl="0" indent="-342900" marL="342900">
              <a:buAutoNum type="arabicPeriod"/>
            </a:pPr>
            <a:r>
              <a:rPr b="1"/>
              <a:t>Study design is critical</a:t>
            </a:r>
            <a:r>
              <a:rPr/>
              <a:t> - statistics cannot save poor design</a:t>
            </a:r>
          </a:p>
          <a:p>
            <a:pPr lvl="0" indent="-342900" marL="342900">
              <a:buAutoNum type="arabicPeriod"/>
            </a:pPr>
            <a:r>
              <a:rPr b="1"/>
              <a:t>Natural vs. manipulative experiments</a:t>
            </a:r>
            <a:r>
              <a:rPr/>
              <a:t> - different approaches to causality</a:t>
            </a:r>
          </a:p>
          <a:p>
            <a:pPr lvl="0" indent="-342900" marL="342900">
              <a:buAutoNum type="arabicPeriod"/>
            </a:pPr>
            <a:r>
              <a:rPr b="1"/>
              <a:t>Principles of good design:</a:t>
            </a:r>
          </a:p>
          <a:p>
            <a:pPr lvl="1"/>
            <a:r>
              <a:rPr/>
              <a:t>Replication at the right scale</a:t>
            </a:r>
          </a:p>
          <a:p>
            <a:pPr lvl="1"/>
            <a:r>
              <a:rPr/>
              <a:t>Proper randomization</a:t>
            </a:r>
          </a:p>
          <a:p>
            <a:pPr lvl="1"/>
            <a:r>
              <a:rPr/>
              <a:t>Appropriate controls</a:t>
            </a:r>
          </a:p>
          <a:p>
            <a:pPr lvl="1"/>
            <a:r>
              <a:rPr/>
              <a:t>Independence</a:t>
            </a:r>
          </a:p>
          <a:p>
            <a:pPr lvl="0" indent="-342900" marL="342900">
              <a:buAutoNum type="arabicPeriod"/>
            </a:pPr>
            <a:r>
              <a:rPr b="1"/>
              <a:t>Power analysis</a:t>
            </a:r>
            <a:r>
              <a:rPr/>
              <a:t> - planning for sufficient sample size</a:t>
            </a:r>
          </a:p>
          <a:p>
            <a:pPr lvl="0" indent="-342900" marL="342900">
              <a:buAutoNum type="arabicPeriod"/>
            </a:pPr>
            <a:r>
              <a:rPr b="1"/>
              <a:t>Match analysis to design</a:t>
            </a:r>
            <a:r>
              <a:rPr/>
              <a:t> - your statistical approach should follow from your experimental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Remember:</a:t>
            </a:r>
          </a:p>
          <a:p>
            <a:pPr lvl="0"/>
            <a:r>
              <a:rPr/>
              <a:t>Correlation ≠ causation</a:t>
            </a:r>
          </a:p>
          <a:p>
            <a:pPr lvl="0"/>
            <a:r>
              <a:rPr/>
              <a:t>Beware of pseudoreplication</a:t>
            </a:r>
          </a:p>
          <a:p>
            <a:pPr lvl="0"/>
            <a:r>
              <a:rPr/>
              <a:t>Design before you collect data</a:t>
            </a:r>
          </a:p>
          <a:p>
            <a:pPr lvl="0"/>
            <a:r>
              <a:rPr/>
              <a:t>Consider practical constraints</a:t>
            </a:r>
          </a:p>
          <a:p>
            <a:pPr lvl="0"/>
            <a:r>
              <a:rPr/>
              <a:t>Report everything transparently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278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 and 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Gotelli, N. J., &amp; Ellison, A. M. (2012). A primer of ecological statistics (2nd ed.). Sinauer Associates.</a:t>
            </a:r>
          </a:p>
          <a:p>
            <a:pPr lvl="0"/>
            <a:r>
              <a:rPr/>
              <a:t>Hurlbert, S. H. (1984). Pseudoreplication and the design of ecological field experiments. Ecological Monographs, 54(2), 187-211.</a:t>
            </a:r>
          </a:p>
          <a:p>
            <a:pPr lvl="0"/>
            <a:r>
              <a:rPr/>
              <a:t>Quinn, G. P., &amp; Keough, M. J. (2002). Experimental design and data analysis for biologists. Cambridge University Press.</a:t>
            </a:r>
          </a:p>
          <a:p>
            <a:pPr lvl="0"/>
            <a:r>
              <a:rPr/>
              <a:t>Zuur, A. F., Ieno, E. N., &amp; Elphick, C. S. (2010). A protocol for data exploration to avoid common statistical problems. Methods in Ecology and Evolution, 1(1), 3-14.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Data analysis has close links to study design</a:t>
            </a:r>
          </a:p>
          <a:p>
            <a:pPr lvl="0"/>
            <a:r>
              <a:rPr/>
              <a:t>Statistics cannot save a poorly designed study!</a:t>
            </a:r>
          </a:p>
          <a:p>
            <a:pPr lvl="0"/>
            <a:r>
              <a:rPr/>
              <a:t>Key question: </a:t>
            </a:r>
            <a:r>
              <a:rPr b="1"/>
              <a:t>what is your research question?</a:t>
            </a:r>
          </a:p>
          <a:p>
            <a:pPr lvl="0" indent="0" marL="0">
              <a:buNone/>
            </a:pPr>
            <a:r>
              <a:rPr/>
              <a:t>Common scientific questions:</a:t>
            </a:r>
          </a:p>
          <a:p>
            <a:pPr lvl="0"/>
            <a:r>
              <a:rPr/>
              <a:t>Spatial/temporal patterns in variable Y?</a:t>
            </a:r>
          </a:p>
          <a:p>
            <a:pPr lvl="0"/>
            <a:r>
              <a:rPr/>
              <a:t>Effect of factor X on variable Y?</a:t>
            </a:r>
          </a:p>
          <a:p>
            <a:pPr lvl="0"/>
            <a:r>
              <a:rPr/>
              <a:t>Are values of variable Y consistent with hypothesis H?</a:t>
            </a:r>
          </a:p>
          <a:p>
            <a:pPr lvl="0"/>
            <a:r>
              <a:rPr/>
              <a:t>What is the best estimate of parameter θ?</a:t>
            </a:r>
          </a:p>
        </p:txBody>
      </p:sp>
      <p:pic>
        <p:nvPicPr>
          <p:cNvPr descr="images/clipboard-23003346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54200"/>
            <a:ext cx="27813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Activity 1: Formulating Research Questions</a:t>
            </a:r>
          </a:p>
          <a:p>
            <a:pPr lvl="0"/>
            <a:r>
              <a:rPr sz="2000"/>
              <a:t>Take 5 minutes to write down 2-3 potential research questions about pine trees on our campus.</a:t>
            </a:r>
          </a:p>
          <a:p>
            <a:pPr lvl="0"/>
            <a:r>
              <a:rPr sz="2000"/>
              <a:t>Be as specific as possible about what you would measure.</a:t>
            </a:r>
          </a:p>
          <a:p>
            <a:pPr lvl="0"/>
            <a:r>
              <a:rPr sz="2000"/>
              <a:t>Share with a partner and discuss which questions would be easier to address experimentally.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9819384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333500"/>
            <a:ext cx="27813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in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Common question: what is the </a:t>
            </a:r>
            <a:r>
              <a:rPr b="1"/>
              <a:t>cause</a:t>
            </a:r>
            <a:r>
              <a:rPr/>
              <a:t> of Y?</a:t>
            </a:r>
          </a:p>
          <a:p>
            <a:pPr lvl="0"/>
            <a:r>
              <a:rPr/>
              <a:t>Causality is challenging; modern statistics lacks clear language for causality</a:t>
            </a:r>
          </a:p>
          <a:p>
            <a:pPr lvl="0"/>
            <a:r>
              <a:rPr/>
              <a:t>Strength of causal inference varies with study design</a:t>
            </a:r>
          </a:p>
          <a:p>
            <a:pPr lvl="0"/>
            <a:r>
              <a:rPr/>
              <a:t>Key factor: control of confounding variables</a:t>
            </a:r>
          </a:p>
        </p:txBody>
      </p:sp>
      <p:pic>
        <p:nvPicPr>
          <p:cNvPr descr="images/clipboard-7335229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498600"/>
            <a:ext cx="27813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Causality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Example:</a:t>
            </a:r>
            <a:r>
              <a:rPr/>
              <a:t> Spider and lizard populations on small islands</a:t>
            </a:r>
          </a:p>
          <a:p>
            <a:pPr lvl="0" indent="0" marL="0">
              <a:buNone/>
            </a:pPr>
            <a:r>
              <a:rPr b="1"/>
              <a:t>Hypothesis:</a:t>
            </a:r>
            <a:r>
              <a:rPr/>
              <a:t> On small islands, lizard predation controls spider density</a:t>
            </a:r>
          </a:p>
          <a:p>
            <a:pPr lvl="0" indent="0" marL="0">
              <a:buNone/>
            </a:pPr>
            <a:r>
              <a:rPr/>
              <a:t>We’re interested in causality. How do we get there?</a:t>
            </a:r>
          </a:p>
        </p:txBody>
      </p:sp>
      <p:pic>
        <p:nvPicPr>
          <p:cNvPr descr="images/clipboard-2601575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78600" y="660400"/>
            <a:ext cx="18669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2780"/>
          </a:xfrm>
          <a:solidFill>
            <a:srgbClr val="70121D"/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Not really experiments at all!</a:t>
            </a:r>
          </a:p>
          <a:p>
            <a:pPr lvl="0"/>
            <a:r>
              <a:rPr/>
              <a:t>Utilizes natural variation in predictor variable</a:t>
            </a:r>
          </a:p>
          <a:p>
            <a:pPr lvl="0"/>
            <a:r>
              <a:rPr/>
              <a:t>E.g., survey plots across natural gradient of lizard density</a:t>
            </a:r>
          </a:p>
          <a:p>
            <a:pPr lvl="0" indent="0" marL="0">
              <a:buNone/>
            </a:pPr>
            <a:r>
              <a:rPr b="1"/>
              <a:t>Potential Problems:</a:t>
            </a:r>
            <a:r>
              <a:rPr/>
              <a:t> -</a:t>
            </a:r>
          </a:p>
          <a:p>
            <a:pPr lvl="0"/>
            <a:r>
              <a:rPr/>
              <a:t>Cannot determine direction of cause ↔ effect relationship</a:t>
            </a:r>
          </a:p>
          <a:p>
            <a:pPr lvl="0"/>
            <a:r>
              <a:rPr/>
              <a:t>Uncontrolled variables may affect results</a:t>
            </a:r>
          </a:p>
        </p:txBody>
      </p:sp>
      <p:pic>
        <p:nvPicPr>
          <p:cNvPr descr="images/clipboard-1945575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00" y="1841500"/>
            <a:ext cx="27813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</dc:title>
  <dc:creator>Your Name</dc:creator>
  <cp:keywords/>
  <dcterms:created xsi:type="dcterms:W3CDTF">2025-05-13T18:33:30Z</dcterms:created>
  <dcterms:modified xsi:type="dcterms:W3CDTF">2025-05-13T18:33:30Z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